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31"/>
  </p:notesMasterIdLst>
  <p:sldIdLst>
    <p:sldId id="8447" r:id="rId6"/>
    <p:sldId id="8414" r:id="rId7"/>
    <p:sldId id="8402" r:id="rId8"/>
    <p:sldId id="8416" r:id="rId9"/>
    <p:sldId id="8405" r:id="rId10"/>
    <p:sldId id="8426" r:id="rId11"/>
    <p:sldId id="8427" r:id="rId12"/>
    <p:sldId id="1358" r:id="rId13"/>
    <p:sldId id="8434" r:id="rId14"/>
    <p:sldId id="8435" r:id="rId15"/>
    <p:sldId id="8411" r:id="rId16"/>
    <p:sldId id="8437" r:id="rId17"/>
    <p:sldId id="8442" r:id="rId18"/>
    <p:sldId id="8443" r:id="rId19"/>
    <p:sldId id="8444" r:id="rId20"/>
    <p:sldId id="8446" r:id="rId21"/>
    <p:sldId id="8391" r:id="rId22"/>
    <p:sldId id="620" r:id="rId23"/>
    <p:sldId id="621" r:id="rId24"/>
    <p:sldId id="8438" r:id="rId25"/>
    <p:sldId id="622" r:id="rId26"/>
    <p:sldId id="1867" r:id="rId27"/>
    <p:sldId id="633" r:id="rId28"/>
    <p:sldId id="632" r:id="rId29"/>
    <p:sldId id="1611" r:id="rId30"/>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A0B4A14-7F6D-4728-80C5-61C7FF281B6F}">
          <p14:sldIdLst>
            <p14:sldId id="8447"/>
            <p14:sldId id="8414"/>
          </p14:sldIdLst>
        </p14:section>
        <p14:section name="What is Xamarin" id="{B2C04325-0641-4046-8901-433C028AAA8C}">
          <p14:sldIdLst>
            <p14:sldId id="8402"/>
            <p14:sldId id="8416"/>
          </p14:sldIdLst>
        </p14:section>
        <p14:section name="Why Xamarin" id="{AEBC4426-F603-464D-AC8B-D56C8D9AED87}">
          <p14:sldIdLst>
            <p14:sldId id="8405"/>
            <p14:sldId id="8426"/>
          </p14:sldIdLst>
        </p14:section>
        <p14:section name="Approaches" id="{B1DBF97A-B905-424E-936E-3C1ACA0FAC27}">
          <p14:sldIdLst>
            <p14:sldId id="8427"/>
            <p14:sldId id="1358"/>
          </p14:sldIdLst>
        </p14:section>
        <p14:section name="Visual studio" id="{6A22364E-9141-4E93-9CC7-FFF89529168D}">
          <p14:sldIdLst>
            <p14:sldId id="8434"/>
            <p14:sldId id="8435"/>
            <p14:sldId id="8411"/>
            <p14:sldId id="8437"/>
            <p14:sldId id="8442"/>
            <p14:sldId id="8443"/>
            <p14:sldId id="8444"/>
            <p14:sldId id="8446"/>
          </p14:sldIdLst>
        </p14:section>
        <p14:section name="Xamarin.Forms Overview" id="{472BAAF9-B129-44CE-9227-E4AE1F240F2A}">
          <p14:sldIdLst>
            <p14:sldId id="8391"/>
            <p14:sldId id="620"/>
            <p14:sldId id="621"/>
            <p14:sldId id="8438"/>
            <p14:sldId id="622"/>
            <p14:sldId id="1867"/>
            <p14:sldId id="633"/>
            <p14:sldId id="632"/>
          </p14:sldIdLst>
        </p14:section>
        <p14:section name="Wrap Up" id="{8CDB7639-2628-4B01-BF47-64DB39C4F057}">
          <p14:sldIdLst>
            <p14:sldId id="1611"/>
          </p14:sldIdLst>
        </p14:section>
      </p14:sectionLst>
    </p:ex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6"/>
    <a:srgbClr val="512BD4"/>
    <a:srgbClr val="113046"/>
    <a:srgbClr val="F6F6F6"/>
    <a:srgbClr val="3498DB"/>
    <a:srgbClr val="FFFFFF"/>
    <a:srgbClr val="F8F8F8"/>
    <a:srgbClr val="004880"/>
    <a:srgbClr val="77D065"/>
    <a:srgbClr val="B45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87315" autoAdjust="0"/>
  </p:normalViewPr>
  <p:slideViewPr>
    <p:cSldViewPr snapToGrid="0">
      <p:cViewPr varScale="1">
        <p:scale>
          <a:sx n="78" d="100"/>
          <a:sy n="78" d="100"/>
        </p:scale>
        <p:origin x="492" y="54"/>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8/9/2019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819700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2291625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2793084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379571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3075970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18</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660099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19</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3704074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20</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3687869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21</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90684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2613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142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07982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3830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330203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8/9/2019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213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063667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286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590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7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1169030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5309732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Layout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 (3)">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4)">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5)">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4)">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158717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1">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urpl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rpl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3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2.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image" Target="../media/image11.emf"/><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9D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4082"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7" r:id="rId31"/>
    <p:sldLayoutId id="2147484058" r:id="rId32"/>
    <p:sldLayoutId id="2147484059" r:id="rId33"/>
    <p:sldLayoutId id="2147484060" r:id="rId34"/>
    <p:sldLayoutId id="2147484061" r:id="rId35"/>
    <p:sldLayoutId id="2147484062" r:id="rId36"/>
    <p:sldLayoutId id="2147484063" r:id="rId37"/>
    <p:sldLayoutId id="2147484064" r:id="rId38"/>
    <p:sldLayoutId id="2147484065" r:id="rId39"/>
    <p:sldLayoutId id="2147484066" r:id="rId40"/>
    <p:sldLayoutId id="2147484067" r:id="rId41"/>
    <p:sldLayoutId id="2147484068" r:id="rId42"/>
    <p:sldLayoutId id="2147484069" r:id="rId43"/>
    <p:sldLayoutId id="2147484070" r:id="rId44"/>
    <p:sldLayoutId id="2147484071" r:id="rId45"/>
    <p:sldLayoutId id="2147484072" r:id="rId46"/>
    <p:sldLayoutId id="2147484073" r:id="rId47"/>
    <p:sldLayoutId id="2147484074" r:id="rId48"/>
    <p:sldLayoutId id="2147484075" r:id="rId49"/>
    <p:sldLayoutId id="2147484076" r:id="rId50"/>
    <p:sldLayoutId id="2147484190" r:id="rId5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9D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9D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9D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9D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5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5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7.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1.xml"/><Relationship Id="rId5" Type="http://schemas.openxmlformats.org/officeDocument/2006/relationships/image" Target="../media/image21.emf"/><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363" y="2084172"/>
            <a:ext cx="9396397" cy="1162178"/>
          </a:xfrm>
        </p:spPr>
        <p:txBody>
          <a:bodyPr/>
          <a:lstStyle/>
          <a:p>
            <a:r>
              <a:rPr lang="en-US" b="1" dirty="0"/>
              <a:t>Xamarin</a:t>
            </a:r>
          </a:p>
        </p:txBody>
      </p:sp>
    </p:spTree>
    <p:extLst>
      <p:ext uri="{BB962C8B-B14F-4D97-AF65-F5344CB8AC3E}">
        <p14:creationId xmlns:p14="http://schemas.microsoft.com/office/powerpoint/2010/main" val="38927095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iOS, Android, Desktop, Web, Cloud, and More!</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Advanced IntelliSense &amp; Code Cleanup</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Enhanced Collaboration with Live Share and Pull Request Experience</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Advanced Debugger &amp; Search Windows</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374339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57"/>
            <a:r>
              <a:rPr lang="en-US" sz="4800" spc="-50">
                <a:solidFill>
                  <a:srgbClr val="505050"/>
                </a:solidFill>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rgbClr val="512BD4"/>
                </a:solidFill>
              </a:rPr>
              <a:t>.NET Centric</a:t>
            </a:r>
          </a:p>
          <a:p>
            <a:pPr lvl="1"/>
            <a:r>
              <a:rPr lang="en-US" sz="2000" dirty="0"/>
              <a:t>Focused on .NET Developers</a:t>
            </a:r>
          </a:p>
          <a:p>
            <a:pPr lvl="1"/>
            <a:r>
              <a:rPr lang="en-US" sz="2000" dirty="0"/>
              <a:t>.NET Core</a:t>
            </a:r>
          </a:p>
          <a:p>
            <a:pPr lvl="1"/>
            <a:r>
              <a:rPr lang="en-US" sz="2000" dirty="0"/>
              <a:t>ASP.NET Core Web Apps &amp; APIs</a:t>
            </a:r>
            <a:endParaRPr lang="en-US" sz="1608" dirty="0"/>
          </a:p>
          <a:p>
            <a:pPr marL="0" indent="0">
              <a:buNone/>
            </a:pPr>
            <a:r>
              <a:rPr lang="en-US" dirty="0">
                <a:solidFill>
                  <a:srgbClr val="512BD4"/>
                </a:solidFill>
              </a:rPr>
              <a:t>Unity </a:t>
            </a:r>
          </a:p>
          <a:p>
            <a:pPr lvl="1"/>
            <a:r>
              <a:rPr lang="en-US" dirty="0"/>
              <a:t>Develop and Debug Unity Game Code</a:t>
            </a:r>
          </a:p>
          <a:p>
            <a:pPr marL="0" indent="0">
              <a:buNone/>
            </a:pPr>
            <a:r>
              <a:rPr lang="en-US" dirty="0">
                <a:solidFill>
                  <a:srgbClr val="512BD4"/>
                </a:solidFill>
              </a:rPr>
              <a:t>Xamarin</a:t>
            </a:r>
          </a:p>
          <a:p>
            <a:pPr lvl="1"/>
            <a:r>
              <a:rPr lang="en-US" dirty="0"/>
              <a:t>Mobile: Android, iOS, </a:t>
            </a:r>
            <a:r>
              <a:rPr lang="en-US" dirty="0" err="1"/>
              <a:t>watchOS</a:t>
            </a:r>
            <a:endParaRPr lang="en-US" dirty="0"/>
          </a:p>
          <a:p>
            <a:pPr lvl="1"/>
            <a:r>
              <a:rPr lang="en-US" dirty="0"/>
              <a:t>macOS, </a:t>
            </a:r>
            <a:r>
              <a:rPr lang="en-US" dirty="0" err="1"/>
              <a:t>tvOS</a:t>
            </a:r>
            <a:endParaRPr lang="en-US" sz="2000" dirty="0"/>
          </a:p>
          <a:p>
            <a:pPr marL="0" indent="0">
              <a:buNone/>
            </a:pPr>
            <a:r>
              <a:rPr lang="en-US" sz="3600" dirty="0">
                <a:solidFill>
                  <a:srgbClr val="512BD4"/>
                </a:solidFill>
              </a:rPr>
              <a:t>Azure</a:t>
            </a:r>
          </a:p>
          <a:p>
            <a:pPr lvl="1"/>
            <a:r>
              <a:rPr lang="en-US" sz="2000" dirty="0"/>
              <a:t>Connected Services</a:t>
            </a:r>
          </a:p>
          <a:p>
            <a:pPr lvl="1"/>
            <a:r>
              <a:rPr lang="en-US" sz="2000" dirty="0"/>
              <a:t>Easy Deployment</a:t>
            </a:r>
          </a:p>
          <a:p>
            <a:pPr lvl="1"/>
            <a:r>
              <a:rPr lang="en-US" sz="2000" dirty="0"/>
              <a:t>Azure Functions</a:t>
            </a:r>
          </a:p>
        </p:txBody>
      </p:sp>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6" cy="5334309"/>
          </a:xfrm>
        </p:grpSpPr>
        <p:grpSp>
          <p:nvGrpSpPr>
            <p:cNvPr id="14" name="Group 13"/>
            <p:cNvGrpSpPr/>
            <p:nvPr/>
          </p:nvGrpSpPr>
          <p:grpSpPr>
            <a:xfrm>
              <a:off x="4297753" y="1684920"/>
              <a:ext cx="9314716" cy="5334309"/>
              <a:chOff x="3148968" y="1268868"/>
              <a:chExt cx="8934716"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6"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540481" y="2023180"/>
              <a:ext cx="6770420" cy="4231512"/>
            </a:xfrm>
            <a:prstGeom prst="rect">
              <a:avLst/>
            </a:prstGeom>
          </p:spPr>
        </p:pic>
      </p:grpSp>
    </p:spTree>
    <p:extLst>
      <p:ext uri="{BB962C8B-B14F-4D97-AF65-F5344CB8AC3E}">
        <p14:creationId xmlns:p14="http://schemas.microsoft.com/office/powerpoint/2010/main" val="24909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dirty="0">
                <a:ln w="3175">
                  <a:noFill/>
                </a:ln>
                <a:solidFill>
                  <a:srgbClr val="7030A0"/>
                </a:solidFill>
                <a:effectLst/>
                <a:uLnTx/>
                <a:uFillTx/>
                <a:latin typeface="Segoe UI Light"/>
                <a:ea typeface="+mn-ea"/>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dirty="0">
                <a:ln w="3175">
                  <a:noFill/>
                </a:ln>
                <a:solidFill>
                  <a:srgbClr val="7030A0"/>
                </a:solidFill>
                <a:effectLst/>
                <a:uLnTx/>
                <a:uFillTx/>
                <a:latin typeface="Segoe UI Semibold" panose="020B0702040204020203" pitchFamily="34" charset="0"/>
                <a:ea typeface="+mn-ea"/>
                <a:cs typeface="Segoe UI Semibold" panose="020B0702040204020203" pitchFamily="34" charset="0"/>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 with Code Lens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a 360° view of your app that includes availability, performance and user behavior</a:t>
            </a: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 Tools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using templates and tools for development and debugging</a:t>
            </a: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139994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46D3-37DB-410C-854C-53E082C29EF5}"/>
              </a:ext>
            </a:extLst>
          </p:cNvPr>
          <p:cNvSpPr>
            <a:spLocks noGrp="1"/>
          </p:cNvSpPr>
          <p:nvPr>
            <p:ph type="title"/>
          </p:nvPr>
        </p:nvSpPr>
        <p:spPr/>
        <p:txBody>
          <a:bodyPr/>
          <a:lstStyle/>
          <a:p>
            <a:r>
              <a:rPr lang="en-US"/>
              <a:t>Xamarin.Forms Previewer</a:t>
            </a:r>
          </a:p>
        </p:txBody>
      </p:sp>
      <p:pic>
        <p:nvPicPr>
          <p:cNvPr id="3" name="Picture 2">
            <a:extLst>
              <a:ext uri="{FF2B5EF4-FFF2-40B4-BE49-F238E27FC236}">
                <a16:creationId xmlns:a16="http://schemas.microsoft.com/office/drawing/2014/main" id="{BBBDC0BC-2F51-4C2F-BD15-29ECB09C4677}"/>
              </a:ext>
            </a:extLst>
          </p:cNvPr>
          <p:cNvPicPr>
            <a:picLocks noChangeAspect="1"/>
          </p:cNvPicPr>
          <p:nvPr/>
        </p:nvPicPr>
        <p:blipFill>
          <a:blip r:embed="rId3"/>
          <a:stretch>
            <a:fillRect/>
          </a:stretch>
        </p:blipFill>
        <p:spPr>
          <a:xfrm>
            <a:off x="5009964" y="1278031"/>
            <a:ext cx="9861825" cy="5290458"/>
          </a:xfrm>
          <a:prstGeom prst="rect">
            <a:avLst/>
          </a:prstGeom>
        </p:spPr>
      </p:pic>
      <p:sp>
        <p:nvSpPr>
          <p:cNvPr id="4" name="TextBox 3">
            <a:extLst>
              <a:ext uri="{FF2B5EF4-FFF2-40B4-BE49-F238E27FC236}">
                <a16:creationId xmlns:a16="http://schemas.microsoft.com/office/drawing/2014/main" id="{F112923D-53B6-4BC4-B622-CCA992BCEB46}"/>
              </a:ext>
            </a:extLst>
          </p:cNvPr>
          <p:cNvSpPr txBox="1"/>
          <p:nvPr/>
        </p:nvSpPr>
        <p:spPr>
          <a:xfrm>
            <a:off x="350758" y="1358891"/>
            <a:ext cx="4453471" cy="5632311"/>
          </a:xfrm>
          <a:prstGeom prst="rect">
            <a:avLst/>
          </a:prstGeom>
          <a:noFill/>
        </p:spPr>
        <p:txBody>
          <a:bodyPr wrap="square" rtlCol="0">
            <a:spAutoFit/>
          </a:bodyPr>
          <a:lstStyle/>
          <a:p>
            <a:pPr marL="285750" indent="-285750">
              <a:buFont typeface="Arial" panose="020B0604020202020204" pitchFamily="34" charset="0"/>
              <a:buChar char="•"/>
            </a:pPr>
            <a:r>
              <a:rPr lang="en-US" sz="2400">
                <a:cs typeface="Helvetica" panose="020B0604020202020204" pitchFamily="34" charset="0"/>
              </a:rPr>
              <a:t>Quickly preview a visualization of your user interface</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Drag &amp; Drop Controls to XAML and modify in property panel</a:t>
            </a:r>
          </a:p>
          <a:p>
            <a:pPr marL="285750" indent="-285750">
              <a:buFont typeface="Arial" panose="020B0604020202020204" pitchFamily="34" charset="0"/>
              <a:buChar char="•"/>
            </a:pPr>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Target multiple screen sizes and resolutions of iOS &amp; Android devices. </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Preview data with design time attributes</a:t>
            </a:r>
          </a:p>
          <a:p>
            <a:pPr marL="285750" indent="-285750">
              <a:buFont typeface="Arial" panose="020B0604020202020204" pitchFamily="34" charset="0"/>
              <a:buChar char="•"/>
            </a:pPr>
            <a:endParaRPr lang="en-US" sz="2400">
              <a:cs typeface="Helvetica" panose="020B0604020202020204" pitchFamily="34" charset="0"/>
            </a:endParaRPr>
          </a:p>
        </p:txBody>
      </p:sp>
    </p:spTree>
    <p:extLst>
      <p:ext uri="{BB962C8B-B14F-4D97-AF65-F5344CB8AC3E}">
        <p14:creationId xmlns:p14="http://schemas.microsoft.com/office/powerpoint/2010/main" val="290309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Multi-Touch Enabled</a:t>
            </a:r>
          </a:p>
          <a:p>
            <a:pPr marL="342900" indent="-342900">
              <a:buFont typeface="Arial" charset="0"/>
              <a:buChar char="•"/>
            </a:pPr>
            <a:r>
              <a:rPr lang="en-US" sz="4000">
                <a:solidFill>
                  <a:srgbClr val="404040"/>
                </a:solidFill>
                <a:latin typeface="+mj-lt"/>
                <a:ea typeface="Segoe UI" charset="0"/>
                <a:cs typeface="Segoe UI" charset="0"/>
              </a:rPr>
              <a:t>Pressure Sensitive</a:t>
            </a:r>
          </a:p>
          <a:p>
            <a:pPr marL="342900" indent="-342900">
              <a:buFont typeface="Arial" charset="0"/>
              <a:buChar char="•"/>
            </a:pPr>
            <a:r>
              <a:rPr lang="en-US" sz="4000">
                <a:solidFill>
                  <a:srgbClr val="404040"/>
                </a:solidFill>
                <a:latin typeface="+mj-lt"/>
                <a:ea typeface="Segoe UI" charset="0"/>
                <a:cs typeface="Segoe UI" charset="0"/>
              </a:rPr>
              <a:t>Super Fast</a:t>
            </a:r>
          </a:p>
          <a:p>
            <a:pPr marL="342900" indent="-342900">
              <a:buFont typeface="Arial" charset="0"/>
              <a:buChar char="•"/>
            </a:pPr>
            <a:r>
              <a:rPr lang="en-US" sz="4000">
                <a:solidFill>
                  <a:srgbClr val="404040"/>
                </a:solidFill>
                <a:latin typeface="+mj-lt"/>
                <a:ea typeface="Segoe UI" charset="0"/>
                <a:cs typeface="Segoe UI" charset="0"/>
              </a:rPr>
              <a:t>Rotate, screenshots, location changes</a:t>
            </a:r>
          </a:p>
          <a:p>
            <a:pPr marL="342900" indent="-342900">
              <a:buFont typeface="Arial" charset="0"/>
              <a:buChar char="•"/>
            </a:pPr>
            <a:r>
              <a:rPr lang="en-US" sz="400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47109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Profiler</a:t>
            </a:r>
          </a:p>
        </p:txBody>
      </p:sp>
      <p:sp>
        <p:nvSpPr>
          <p:cNvPr id="3" name="TextBox 2"/>
          <p:cNvSpPr txBox="1"/>
          <p:nvPr/>
        </p:nvSpPr>
        <p:spPr>
          <a:xfrm>
            <a:off x="609602" y="1635896"/>
            <a:ext cx="5486398" cy="4216539"/>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Analyze &amp; Polish Apps</a:t>
            </a:r>
          </a:p>
          <a:p>
            <a:pPr marL="342900" indent="-342900">
              <a:buFont typeface="Arial" charset="0"/>
              <a:buChar char="•"/>
            </a:pPr>
            <a:r>
              <a:rPr lang="en-US" sz="4000">
                <a:solidFill>
                  <a:srgbClr val="404040"/>
                </a:solidFill>
                <a:latin typeface="+mj-lt"/>
                <a:ea typeface="Segoe UI" charset="0"/>
                <a:cs typeface="Segoe UI" charset="0"/>
              </a:rPr>
              <a:t>Key Instruments:</a:t>
            </a:r>
          </a:p>
          <a:p>
            <a:pPr marL="800100" lvl="1" indent="-342900">
              <a:buFont typeface="Arial" charset="0"/>
              <a:buChar char="•"/>
            </a:pPr>
            <a:r>
              <a:rPr lang="en-US" sz="3600">
                <a:solidFill>
                  <a:srgbClr val="404040"/>
                </a:solidFill>
                <a:latin typeface="+mj-lt"/>
                <a:ea typeface="Segoe UI" charset="0"/>
                <a:cs typeface="Segoe UI" charset="0"/>
              </a:rPr>
              <a:t>Allocations</a:t>
            </a:r>
          </a:p>
          <a:p>
            <a:pPr marL="800100" lvl="1" indent="-342900">
              <a:buFont typeface="Arial" charset="0"/>
              <a:buChar char="•"/>
            </a:pPr>
            <a:r>
              <a:rPr lang="en-US" sz="3600">
                <a:solidFill>
                  <a:srgbClr val="404040"/>
                </a:solidFill>
                <a:latin typeface="+mj-lt"/>
                <a:ea typeface="Segoe UI" charset="0"/>
                <a:cs typeface="Segoe UI" charset="0"/>
              </a:rPr>
              <a:t>Time Profiler</a:t>
            </a:r>
          </a:p>
          <a:p>
            <a:pPr marL="800100" lvl="1" indent="-342900">
              <a:buFont typeface="Arial" charset="0"/>
              <a:buChar char="•"/>
            </a:pPr>
            <a:r>
              <a:rPr lang="en-US" sz="3600">
                <a:solidFill>
                  <a:srgbClr val="404040"/>
                </a:solidFill>
                <a:latin typeface="+mj-lt"/>
                <a:ea typeface="Segoe UI" charset="0"/>
                <a:cs typeface="Segoe UI" charset="0"/>
              </a:rPr>
              <a:t>Cycles</a:t>
            </a:r>
          </a:p>
          <a:p>
            <a:pPr marL="342900" indent="-342900">
              <a:buFont typeface="Arial" charset="0"/>
              <a:buChar char="•"/>
            </a:pPr>
            <a:r>
              <a:rPr lang="en-US" sz="4000">
                <a:solidFill>
                  <a:srgbClr val="404040"/>
                </a:solidFill>
                <a:latin typeface="+mj-lt"/>
                <a:ea typeface="Segoe UI" charset="0"/>
                <a:cs typeface="Segoe UI" charset="0"/>
              </a:rPr>
              <a:t>Snapshots &amp; More</a:t>
            </a:r>
          </a:p>
          <a:p>
            <a:pPr marL="342900" indent="-342900">
              <a:buFont typeface="Arial" charset="0"/>
              <a:buChar char="•"/>
            </a:pPr>
            <a:endParaRPr lang="en-US" sz="4000">
              <a:solidFill>
                <a:srgbClr val="404040"/>
              </a:solidFill>
              <a:latin typeface="+mj-lt"/>
              <a:ea typeface="Segoe UI" charset="0"/>
              <a:cs typeface="Segoe UI" charset="0"/>
            </a:endParaRPr>
          </a:p>
        </p:txBody>
      </p:sp>
      <p:pic>
        <p:nvPicPr>
          <p:cNvPr id="1030" name="Picture 6" descr="Profiler on Windows">
            <a:extLst>
              <a:ext uri="{FF2B5EF4-FFF2-40B4-BE49-F238E27FC236}">
                <a16:creationId xmlns:a16="http://schemas.microsoft.com/office/drawing/2014/main" id="{87FE15E4-9644-4777-9800-6DBA086AD98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015318" y="1189176"/>
            <a:ext cx="5826760" cy="3497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Profiler on Mac">
            <a:extLst>
              <a:ext uri="{FF2B5EF4-FFF2-40B4-BE49-F238E27FC236}">
                <a16:creationId xmlns:a16="http://schemas.microsoft.com/office/drawing/2014/main" id="{C5059028-3699-441A-A011-FF8ED05A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381" y="2513785"/>
            <a:ext cx="5826760" cy="4054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8F1A7-8D9B-430F-AF31-A63D74C12A75}"/>
              </a:ext>
            </a:extLst>
          </p:cNvPr>
          <p:cNvSpPr txBox="1"/>
          <p:nvPr/>
        </p:nvSpPr>
        <p:spPr>
          <a:xfrm>
            <a:off x="10985500" y="6368635"/>
            <a:ext cx="191036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*Enterprise</a:t>
            </a:r>
          </a:p>
        </p:txBody>
      </p:sp>
    </p:spTree>
    <p:extLst>
      <p:ext uri="{BB962C8B-B14F-4D97-AF65-F5344CB8AC3E}">
        <p14:creationId xmlns:p14="http://schemas.microsoft.com/office/powerpoint/2010/main" val="10693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5C07-48D6-4C1F-BAF5-8B3F2A4E8F87}"/>
              </a:ext>
            </a:extLst>
          </p:cNvPr>
          <p:cNvSpPr>
            <a:spLocks noGrp="1"/>
          </p:cNvSpPr>
          <p:nvPr>
            <p:ph type="title"/>
          </p:nvPr>
        </p:nvSpPr>
        <p:spPr/>
        <p:txBody>
          <a:bodyPr/>
          <a:lstStyle/>
          <a:p>
            <a:r>
              <a:rPr lang="en-US" err="1">
                <a:latin typeface="Segoe UI Light" panose="020B0502040204020203" pitchFamily="34" charset="0"/>
                <a:cs typeface="Segoe UI Light" panose="020B0502040204020203" pitchFamily="34" charset="0"/>
              </a:rPr>
              <a:t>IntelliCode</a:t>
            </a:r>
            <a:r>
              <a:rPr lang="en-US">
                <a:latin typeface="Segoe UI Light" panose="020B0502040204020203" pitchFamily="34" charset="0"/>
                <a:cs typeface="Segoe UI Light" panose="020B0502040204020203" pitchFamily="34" charset="0"/>
              </a:rPr>
              <a:t> Support for C# &amp; XAML</a:t>
            </a:r>
          </a:p>
        </p:txBody>
      </p:sp>
      <p:pic>
        <p:nvPicPr>
          <p:cNvPr id="1026" name="Picture 2" descr="Image result for intellicode">
            <a:extLst>
              <a:ext uri="{FF2B5EF4-FFF2-40B4-BE49-F238E27FC236}">
                <a16:creationId xmlns:a16="http://schemas.microsoft.com/office/drawing/2014/main" id="{2FF102F4-9599-43EC-8B73-CDD7BD0B9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676" y="1690688"/>
            <a:ext cx="4990123" cy="4160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3333C5-685D-48BF-9DDE-7D53FE4CA3FD}"/>
              </a:ext>
            </a:extLst>
          </p:cNvPr>
          <p:cNvSpPr txBox="1"/>
          <p:nvPr/>
        </p:nvSpPr>
        <p:spPr>
          <a:xfrm>
            <a:off x="7448062" y="5851203"/>
            <a:ext cx="4215472" cy="369332"/>
          </a:xfrm>
          <a:prstGeom prst="rect">
            <a:avLst/>
          </a:prstGeom>
          <a:noFill/>
        </p:spPr>
        <p:txBody>
          <a:bodyPr wrap="square" rtlCol="0">
            <a:spAutoFit/>
          </a:bodyPr>
          <a:lstStyle/>
          <a:p>
            <a:pPr algn="ctr"/>
            <a:r>
              <a:rPr lang="en-US">
                <a:latin typeface="Segoe UI" panose="020B0502040204020203" pitchFamily="34" charset="0"/>
                <a:cs typeface="Segoe UI" panose="020B0502040204020203" pitchFamily="34" charset="0"/>
              </a:rPr>
              <a:t>Assisted IntelliSense for C# &amp; XAML</a:t>
            </a:r>
          </a:p>
        </p:txBody>
      </p:sp>
      <p:pic>
        <p:nvPicPr>
          <p:cNvPr id="8" name="Picture 7">
            <a:extLst>
              <a:ext uri="{FF2B5EF4-FFF2-40B4-BE49-F238E27FC236}">
                <a16:creationId xmlns:a16="http://schemas.microsoft.com/office/drawing/2014/main" id="{767572DB-2840-4D99-8EB9-72DCF0B25EC2}"/>
              </a:ext>
            </a:extLst>
          </p:cNvPr>
          <p:cNvPicPr>
            <a:picLocks noChangeAspect="1"/>
          </p:cNvPicPr>
          <p:nvPr/>
        </p:nvPicPr>
        <p:blipFill>
          <a:blip r:embed="rId6"/>
          <a:stretch>
            <a:fillRect/>
          </a:stretch>
        </p:blipFill>
        <p:spPr>
          <a:xfrm>
            <a:off x="1019891" y="1944765"/>
            <a:ext cx="5814225" cy="322254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486B47C-D4C6-42C4-A322-5AF1FA9715EE}"/>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pic>
        <p:nvPicPr>
          <p:cNvPr id="7" name="asdfnwiom">
            <a:hlinkClick r:id="" action="ppaction://media"/>
            <a:extLst>
              <a:ext uri="{FF2B5EF4-FFF2-40B4-BE49-F238E27FC236}">
                <a16:creationId xmlns:a16="http://schemas.microsoft.com/office/drawing/2014/main" id="{CA625FC7-DFCD-4A9E-8C73-8E6D50F72EB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8038" y="1283858"/>
            <a:ext cx="6848331" cy="4990095"/>
          </a:xfrm>
          <a:prstGeom prst="rect">
            <a:avLst/>
          </a:prstGeom>
        </p:spPr>
      </p:pic>
    </p:spTree>
    <p:extLst>
      <p:ext uri="{BB962C8B-B14F-4D97-AF65-F5344CB8AC3E}">
        <p14:creationId xmlns:p14="http://schemas.microsoft.com/office/powerpoint/2010/main" val="2643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33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after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0B39-2494-4571-A643-1BC5BE24823A}"/>
              </a:ext>
            </a:extLst>
          </p:cNvPr>
          <p:cNvSpPr>
            <a:spLocks noGrp="1"/>
          </p:cNvSpPr>
          <p:nvPr>
            <p:ph type="title"/>
          </p:nvPr>
        </p:nvSpPr>
        <p:spPr/>
        <p:txBody>
          <a:bodyPr/>
          <a:lstStyle/>
          <a:p>
            <a:r>
              <a:rPr lang="en-US"/>
              <a:t>Xamarin.Forms Overview</a:t>
            </a:r>
          </a:p>
        </p:txBody>
      </p:sp>
    </p:spTree>
    <p:extLst>
      <p:ext uri="{BB962C8B-B14F-4D97-AF65-F5344CB8AC3E}">
        <p14:creationId xmlns:p14="http://schemas.microsoft.com/office/powerpoint/2010/main" val="38829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878185" y="2383290"/>
            <a:ext cx="5545075" cy="3983334"/>
          </a:xfrm>
          <a:prstGeom prst="rect">
            <a:avLst/>
          </a:prstGeom>
        </p:spPr>
        <p:txBody>
          <a:bodyPr vert="horz" wrap="square" lIns="143428" tIns="89643" rIns="143428" bIns="8964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40+ Pages, layouts, and controls</a:t>
            </a:r>
          </a:p>
          <a:p>
            <a:pPr marL="0" indent="0" defTabSz="457200">
              <a:lnSpc>
                <a:spcPct val="100000"/>
              </a:lnSpc>
              <a:spcBef>
                <a:spcPts val="500"/>
              </a:spcBef>
            </a:pPr>
            <a:r>
              <a:rPr lang="en-US" sz="2550">
                <a:solidFill>
                  <a:srgbClr val="505050"/>
                </a:solidFill>
                <a:latin typeface="Segoe UI" charset="0"/>
                <a:ea typeface="Segoe UI" charset="0"/>
                <a:cs typeface="Segoe UI" charset="0"/>
                <a:sym typeface="Segoe UI"/>
              </a:rPr>
              <a:t>    (Build from C# or XAML)</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Two-way data binding</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Navigation</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Visual State Manager</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Animation API</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Dependency Service</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Messaging Center</a:t>
            </a:r>
          </a:p>
        </p:txBody>
      </p:sp>
      <p:sp>
        <p:nvSpPr>
          <p:cNvPr id="21" name="Rectangle 20">
            <a:extLst>
              <a:ext uri="{FF2B5EF4-FFF2-40B4-BE49-F238E27FC236}">
                <a16:creationId xmlns:a16="http://schemas.microsoft.com/office/drawing/2014/main" id="{678B4BA0-DE63-4477-BA83-D624B098D8ED}"/>
              </a:ext>
            </a:extLst>
          </p:cNvPr>
          <p:cNvSpPr/>
          <p:nvPr/>
        </p:nvSpPr>
        <p:spPr bwMode="auto">
          <a:xfrm>
            <a:off x="281686" y="29734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2CCA0A65-3A7B-47EE-9396-13A06EDB9D41}"/>
              </a:ext>
            </a:extLst>
          </p:cNvPr>
          <p:cNvSpPr/>
          <p:nvPr/>
        </p:nvSpPr>
        <p:spPr bwMode="auto">
          <a:xfrm>
            <a:off x="4647561" y="29734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1DD0AE9-5D05-4426-AF91-448B8D77738A}"/>
              </a:ext>
            </a:extLst>
          </p:cNvPr>
          <p:cNvSpPr/>
          <p:nvPr/>
        </p:nvSpPr>
        <p:spPr bwMode="auto">
          <a:xfrm>
            <a:off x="2469136" y="29734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5D46614D-CB2F-4F1A-88FE-CE33326DCE7C}"/>
              </a:ext>
            </a:extLst>
          </p:cNvPr>
          <p:cNvGrpSpPr/>
          <p:nvPr/>
        </p:nvGrpSpPr>
        <p:grpSpPr>
          <a:xfrm>
            <a:off x="281593" y="5114331"/>
            <a:ext cx="6521569" cy="1418113"/>
            <a:chOff x="2892372" y="3279586"/>
            <a:chExt cx="6448375" cy="1705020"/>
          </a:xfrm>
        </p:grpSpPr>
        <p:sp>
          <p:nvSpPr>
            <p:cNvPr id="25" name="Rectangle 24">
              <a:extLst>
                <a:ext uri="{FF2B5EF4-FFF2-40B4-BE49-F238E27FC236}">
                  <a16:creationId xmlns:a16="http://schemas.microsoft.com/office/drawing/2014/main" id="{BA228A91-9FB0-4E99-9CB0-834061E47473}"/>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7BA0A04B-65F4-4817-A9CB-8558A50CDFBF}"/>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grpSp>
        <p:nvGrpSpPr>
          <p:cNvPr id="27" name="Group 26">
            <a:extLst>
              <a:ext uri="{FF2B5EF4-FFF2-40B4-BE49-F238E27FC236}">
                <a16:creationId xmlns:a16="http://schemas.microsoft.com/office/drawing/2014/main" id="{6A818040-1948-49DC-97EC-123F39499B76}"/>
              </a:ext>
            </a:extLst>
          </p:cNvPr>
          <p:cNvGrpSpPr/>
          <p:nvPr/>
        </p:nvGrpSpPr>
        <p:grpSpPr>
          <a:xfrm>
            <a:off x="3148718" y="2054112"/>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F1CBAC72-0D19-42C0-B363-B5962C08C7C5}"/>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88DEA2CA-9D82-4A15-BD2D-7953EB20D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547B35A7-9E36-4C7C-82A1-0A88A3C510B1}"/>
              </a:ext>
            </a:extLst>
          </p:cNvPr>
          <p:cNvGrpSpPr/>
          <p:nvPr/>
        </p:nvGrpSpPr>
        <p:grpSpPr>
          <a:xfrm>
            <a:off x="940064" y="2042421"/>
            <a:ext cx="787322" cy="787322"/>
            <a:chOff x="3567813" y="1467990"/>
            <a:chExt cx="787322" cy="787322"/>
          </a:xfrm>
        </p:grpSpPr>
        <p:sp>
          <p:nvSpPr>
            <p:cNvPr id="31" name="Oval 30">
              <a:extLst>
                <a:ext uri="{FF2B5EF4-FFF2-40B4-BE49-F238E27FC236}">
                  <a16:creationId xmlns:a16="http://schemas.microsoft.com/office/drawing/2014/main" id="{FEF1BE70-007A-47B1-8D26-9A400FDC83A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C2C5E4A5-2CE4-47FA-95BA-4F8F3ED9604D}"/>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FB75EB0-01E4-4FA3-8B30-D1370C5B080B}"/>
              </a:ext>
            </a:extLst>
          </p:cNvPr>
          <p:cNvSpPr txBox="1"/>
          <p:nvPr/>
        </p:nvSpPr>
        <p:spPr>
          <a:xfrm>
            <a:off x="5312727" y="20657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4362B876-EA5F-48FA-82CB-92BE9CC5C97A}"/>
              </a:ext>
            </a:extLst>
          </p:cNvPr>
          <p:cNvSpPr txBox="1"/>
          <p:nvPr/>
        </p:nvSpPr>
        <p:spPr>
          <a:xfrm>
            <a:off x="986157"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C84AAC4A-35B6-49B1-BCCC-52116825EB60}"/>
              </a:ext>
            </a:extLst>
          </p:cNvPr>
          <p:cNvSpPr txBox="1"/>
          <p:nvPr/>
        </p:nvSpPr>
        <p:spPr>
          <a:xfrm>
            <a:off x="3194811"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2A239344-44DB-435A-B1D9-8A4BE5E67CC8}"/>
              </a:ext>
            </a:extLst>
          </p:cNvPr>
          <p:cNvSpPr txBox="1"/>
          <p:nvPr/>
        </p:nvSpPr>
        <p:spPr>
          <a:xfrm>
            <a:off x="5378446" y="29888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3C04757D-883A-4FC0-893E-F97614509DFF}"/>
              </a:ext>
            </a:extLst>
          </p:cNvPr>
          <p:cNvSpPr/>
          <p:nvPr/>
        </p:nvSpPr>
        <p:spPr bwMode="auto">
          <a:xfrm>
            <a:off x="281593" y="4368837"/>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25948585-0E11-4D73-8F6C-AA631059297C}"/>
              </a:ext>
            </a:extLst>
          </p:cNvPr>
          <p:cNvSpPr txBox="1"/>
          <p:nvPr/>
        </p:nvSpPr>
        <p:spPr>
          <a:xfrm>
            <a:off x="2171939" y="4408047"/>
            <a:ext cx="270202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sp>
        <p:nvSpPr>
          <p:cNvPr id="40" name="Rectangle 39">
            <a:extLst>
              <a:ext uri="{FF2B5EF4-FFF2-40B4-BE49-F238E27FC236}">
                <a16:creationId xmlns:a16="http://schemas.microsoft.com/office/drawing/2014/main" id="{698A193D-EF50-4CE6-9E88-5891643FBE76}"/>
              </a:ext>
            </a:extLst>
          </p:cNvPr>
          <p:cNvSpPr/>
          <p:nvPr/>
        </p:nvSpPr>
        <p:spPr bwMode="auto">
          <a:xfrm>
            <a:off x="281593" y="3606648"/>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150DC775-ECB6-4C4D-860A-0FD1EF804D8D}"/>
              </a:ext>
            </a:extLst>
          </p:cNvPr>
          <p:cNvSpPr txBox="1"/>
          <p:nvPr/>
        </p:nvSpPr>
        <p:spPr>
          <a:xfrm>
            <a:off x="2224004" y="3643831"/>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Pages</a:t>
            </a:r>
          </a:p>
        </p:txBody>
      </p:sp>
      <p:pic>
        <p:nvPicPr>
          <p:cNvPr id="2052" name="Picture 4">
            <a:extLst>
              <a:ext uri="{FF2B5EF4-FFF2-40B4-BE49-F238E27FC236}">
                <a16:creationId xmlns:a16="http://schemas.microsoft.com/office/drawing/2014/main" id="{D0FF5224-B121-48B1-9B6D-85EA4964E5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76693" y="2804110"/>
            <a:ext cx="7224506" cy="2005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4046236"/>
          </a:xfrm>
        </p:spPr>
        <p:txBody>
          <a:bodyPr/>
          <a:lstStyle/>
          <a:p>
            <a:r>
              <a:rPr lang="en-US" dirty="0">
                <a:solidFill>
                  <a:schemeClr val="bg1"/>
                </a:solidFill>
              </a:rPr>
              <a:t>What is Xamarin?</a:t>
            </a:r>
          </a:p>
          <a:p>
            <a:r>
              <a:rPr lang="en-US" dirty="0">
                <a:solidFill>
                  <a:schemeClr val="bg1"/>
                </a:solidFill>
              </a:rPr>
              <a:t>Features</a:t>
            </a:r>
          </a:p>
          <a:p>
            <a:r>
              <a:rPr lang="en-US" dirty="0">
                <a:solidFill>
                  <a:schemeClr val="bg1"/>
                </a:solidFill>
              </a:rPr>
              <a:t>Approaches in developing apps</a:t>
            </a:r>
          </a:p>
          <a:p>
            <a:r>
              <a:rPr lang="en-US" dirty="0">
                <a:solidFill>
                  <a:schemeClr val="bg1"/>
                </a:solidFill>
              </a:rPr>
              <a:t>VS usage</a:t>
            </a:r>
          </a:p>
          <a:p>
            <a:r>
              <a:rPr lang="en-US" dirty="0">
                <a:solidFill>
                  <a:schemeClr val="bg1"/>
                </a:solidFill>
              </a:rPr>
              <a:t>Overview of components</a:t>
            </a:r>
          </a:p>
          <a:p>
            <a:r>
              <a:rPr lang="en-US" dirty="0">
                <a:solidFill>
                  <a:schemeClr val="bg1"/>
                </a:solidFill>
              </a:rPr>
              <a:t>Demo</a:t>
            </a:r>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dirty="0">
                <a:solidFill>
                  <a:schemeClr val="bg1"/>
                </a:solidFill>
              </a:rPr>
              <a:t>Agenda</a:t>
            </a:r>
          </a:p>
        </p:txBody>
      </p:sp>
    </p:spTree>
    <p:extLst>
      <p:ext uri="{BB962C8B-B14F-4D97-AF65-F5344CB8AC3E}">
        <p14:creationId xmlns:p14="http://schemas.microsoft.com/office/powerpoint/2010/main" val="279402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Layouts</a:t>
            </a:r>
          </a:p>
        </p:txBody>
      </p:sp>
      <p:pic>
        <p:nvPicPr>
          <p:cNvPr id="2052" name="Picture 4" descr="https://docs.microsoft.com/en-us/xamarin/xamarin-forms/user-interface/controls/layouts-images/layouts.png#lightbox">
            <a:extLst>
              <a:ext uri="{FF2B5EF4-FFF2-40B4-BE49-F238E27FC236}">
                <a16:creationId xmlns:a16="http://schemas.microsoft.com/office/drawing/2014/main" id="{D0FF5224-B121-48B1-9B6D-85EA4964E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693" y="1429109"/>
            <a:ext cx="7224506" cy="475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0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p:cNvSpPr/>
          <p:nvPr/>
        </p:nvSpPr>
        <p:spPr>
          <a:xfrm>
            <a:off x="490225" y="1416321"/>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ActivityIndicator</a:t>
            </a:r>
            <a:endPar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1" name="Rounded Rectangle 10"/>
          <p:cNvSpPr/>
          <p:nvPr/>
        </p:nvSpPr>
        <p:spPr>
          <a:xfrm>
            <a:off x="2774809" y="1416321"/>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BoxView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2" name="Rounded Rectangle 11"/>
          <p:cNvSpPr/>
          <p:nvPr/>
        </p:nvSpPr>
        <p:spPr>
          <a:xfrm>
            <a:off x="5059393" y="1416321"/>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Button</a:t>
            </a:r>
          </a:p>
        </p:txBody>
      </p:sp>
      <p:sp>
        <p:nvSpPr>
          <p:cNvPr id="13" name="Rounded Rectangle 12"/>
          <p:cNvSpPr/>
          <p:nvPr/>
        </p:nvSpPr>
        <p:spPr>
          <a:xfrm>
            <a:off x="7343977" y="1416321"/>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DatePicker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4" name="Rounded Rectangle 13"/>
          <p:cNvSpPr/>
          <p:nvPr/>
        </p:nvSpPr>
        <p:spPr>
          <a:xfrm>
            <a:off x="9628560" y="1416321"/>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Editor</a:t>
            </a:r>
          </a:p>
        </p:txBody>
      </p:sp>
      <p:sp>
        <p:nvSpPr>
          <p:cNvPr id="15" name="Rounded Rectangle 14"/>
          <p:cNvSpPr/>
          <p:nvPr/>
        </p:nvSpPr>
        <p:spPr>
          <a:xfrm>
            <a:off x="490225" y="2343698"/>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a:t>
            </a:r>
          </a:p>
        </p:txBody>
      </p:sp>
      <p:sp>
        <p:nvSpPr>
          <p:cNvPr id="16" name="Rounded Rectangle 15"/>
          <p:cNvSpPr/>
          <p:nvPr/>
        </p:nvSpPr>
        <p:spPr>
          <a:xfrm>
            <a:off x="2774809" y="2343698"/>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a:t>
            </a:r>
          </a:p>
        </p:txBody>
      </p:sp>
      <p:sp>
        <p:nvSpPr>
          <p:cNvPr id="17" name="Rounded Rectangle 16"/>
          <p:cNvSpPr/>
          <p:nvPr/>
        </p:nvSpPr>
        <p:spPr>
          <a:xfrm>
            <a:off x="5059393" y="2343698"/>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Label</a:t>
            </a:r>
          </a:p>
        </p:txBody>
      </p:sp>
      <p:sp>
        <p:nvSpPr>
          <p:cNvPr id="18" name="Rounded Rectangle 17"/>
          <p:cNvSpPr/>
          <p:nvPr/>
        </p:nvSpPr>
        <p:spPr>
          <a:xfrm>
            <a:off x="5059391" y="4228364"/>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ListView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1" name="Rounded Rectangle 20"/>
          <p:cNvSpPr/>
          <p:nvPr/>
        </p:nvSpPr>
        <p:spPr>
          <a:xfrm>
            <a:off x="2774809" y="3271077"/>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Picker</a:t>
            </a:r>
          </a:p>
        </p:txBody>
      </p:sp>
      <p:sp>
        <p:nvSpPr>
          <p:cNvPr id="22" name="Rounded Rectangle 21"/>
          <p:cNvSpPr/>
          <p:nvPr/>
        </p:nvSpPr>
        <p:spPr>
          <a:xfrm>
            <a:off x="5059393" y="3271077"/>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ProgressBar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3" name="Rounded Rectangle 22"/>
          <p:cNvSpPr/>
          <p:nvPr/>
        </p:nvSpPr>
        <p:spPr>
          <a:xfrm>
            <a:off x="7343977" y="3271077"/>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SearchBar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4" name="Rounded Rectangle 23"/>
          <p:cNvSpPr/>
          <p:nvPr/>
        </p:nvSpPr>
        <p:spPr>
          <a:xfrm>
            <a:off x="9628560" y="3271077"/>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Slider</a:t>
            </a:r>
          </a:p>
        </p:txBody>
      </p:sp>
      <p:sp>
        <p:nvSpPr>
          <p:cNvPr id="25" name="Rounded Rectangle 24"/>
          <p:cNvSpPr/>
          <p:nvPr/>
        </p:nvSpPr>
        <p:spPr>
          <a:xfrm>
            <a:off x="490225" y="4198453"/>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Stepper</a:t>
            </a:r>
          </a:p>
        </p:txBody>
      </p:sp>
      <p:sp>
        <p:nvSpPr>
          <p:cNvPr id="27" name="Rounded Rectangle 26"/>
          <p:cNvSpPr/>
          <p:nvPr/>
        </p:nvSpPr>
        <p:spPr>
          <a:xfrm>
            <a:off x="2774808" y="4198453"/>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TimePicker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8" name="Rounded Rectangle 27"/>
          <p:cNvSpPr/>
          <p:nvPr/>
        </p:nvSpPr>
        <p:spPr>
          <a:xfrm>
            <a:off x="7343977" y="4206100"/>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WebView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9" name="Rounded Rectangle 28"/>
          <p:cNvSpPr/>
          <p:nvPr/>
        </p:nvSpPr>
        <p:spPr>
          <a:xfrm>
            <a:off x="9628560" y="4206100"/>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0" name="Rounded Rectangle 29"/>
          <p:cNvSpPr/>
          <p:nvPr/>
        </p:nvSpPr>
        <p:spPr>
          <a:xfrm>
            <a:off x="490225" y="5125833"/>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1" name="Rounded Rectangle 30"/>
          <p:cNvSpPr/>
          <p:nvPr/>
        </p:nvSpPr>
        <p:spPr>
          <a:xfrm>
            <a:off x="2774809" y="5125833"/>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SwitchCell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2" name="Rounded Rectangle 31"/>
          <p:cNvSpPr/>
          <p:nvPr/>
        </p:nvSpPr>
        <p:spPr>
          <a:xfrm>
            <a:off x="7343977" y="2402763"/>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TextCell</a:t>
            </a:r>
            <a:endPar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3" name="Rounded Rectangle 32"/>
          <p:cNvSpPr/>
          <p:nvPr/>
        </p:nvSpPr>
        <p:spPr>
          <a:xfrm>
            <a:off x="490225" y="3271077"/>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ViewCell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5" name="Title 4"/>
          <p:cNvSpPr>
            <a:spLocks noGrp="1"/>
          </p:cNvSpPr>
          <p:nvPr>
            <p:ph type="title"/>
          </p:nvPr>
        </p:nvSpPr>
        <p:spPr/>
        <p:txBody>
          <a:bodyPr/>
          <a:lstStyle/>
          <a:p>
            <a:r>
              <a:rPr lang="en-US"/>
              <a:t>Controls</a:t>
            </a:r>
          </a:p>
        </p:txBody>
      </p:sp>
      <p:sp>
        <p:nvSpPr>
          <p:cNvPr id="37" name="Rounded Rectangle 32">
            <a:extLst>
              <a:ext uri="{FF2B5EF4-FFF2-40B4-BE49-F238E27FC236}">
                <a16:creationId xmlns:a16="http://schemas.microsoft.com/office/drawing/2014/main" id="{DA07583C-490D-427B-8A20-5FB6B896343C}"/>
              </a:ext>
            </a:extLst>
          </p:cNvPr>
          <p:cNvSpPr/>
          <p:nvPr/>
        </p:nvSpPr>
        <p:spPr>
          <a:xfrm>
            <a:off x="9628560" y="2336054"/>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ImageButton</a:t>
            </a:r>
            <a:endPar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Tree>
    <p:extLst>
      <p:ext uri="{BB962C8B-B14F-4D97-AF65-F5344CB8AC3E}">
        <p14:creationId xmlns:p14="http://schemas.microsoft.com/office/powerpoint/2010/main" val="104804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Built-in UI Tweaks</a:t>
            </a:r>
          </a:p>
        </p:txBody>
      </p:sp>
      <p:sp>
        <p:nvSpPr>
          <p:cNvPr id="2" name="Title 1"/>
          <p:cNvSpPr>
            <a:spLocks noGrp="1"/>
          </p:cNvSpPr>
          <p:nvPr>
            <p:ph type="title"/>
          </p:nvPr>
        </p:nvSpPr>
        <p:spPr/>
        <p:txBody>
          <a:bodyPr/>
          <a:lstStyle/>
          <a:p>
            <a:r>
              <a:rPr lang="en-US"/>
              <a:t>Platform Specifics</a:t>
            </a:r>
          </a:p>
        </p:txBody>
      </p:sp>
      <p:pic>
        <p:nvPicPr>
          <p:cNvPr id="4" name="Picture 3">
            <a:extLst>
              <a:ext uri="{FF2B5EF4-FFF2-40B4-BE49-F238E27FC236}">
                <a16:creationId xmlns:a16="http://schemas.microsoft.com/office/drawing/2014/main" id="{43D7F46A-62C9-441B-9E04-C241AF069F3F}"/>
              </a:ext>
            </a:extLst>
          </p:cNvPr>
          <p:cNvPicPr>
            <a:picLocks noChangeAspect="1"/>
          </p:cNvPicPr>
          <p:nvPr/>
        </p:nvPicPr>
        <p:blipFill>
          <a:blip r:embed="rId3"/>
          <a:stretch>
            <a:fillRect/>
          </a:stretch>
        </p:blipFill>
        <p:spPr>
          <a:xfrm>
            <a:off x="4306646" y="1292626"/>
            <a:ext cx="11362764" cy="575599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A1F1CDB-4FE3-4930-80CF-7D5259AF070F}"/>
              </a:ext>
            </a:extLst>
          </p:cNvPr>
          <p:cNvPicPr>
            <a:picLocks noChangeAspect="1"/>
          </p:cNvPicPr>
          <p:nvPr/>
        </p:nvPicPr>
        <p:blipFill>
          <a:blip r:embed="rId4"/>
          <a:stretch>
            <a:fillRect/>
          </a:stretch>
        </p:blipFill>
        <p:spPr>
          <a:xfrm>
            <a:off x="247650" y="1704975"/>
            <a:ext cx="1790700" cy="1724025"/>
          </a:xfrm>
          <a:prstGeom prst="rect">
            <a:avLst/>
          </a:prstGeom>
        </p:spPr>
      </p:pic>
      <p:pic>
        <p:nvPicPr>
          <p:cNvPr id="6" name="Picture 5">
            <a:extLst>
              <a:ext uri="{FF2B5EF4-FFF2-40B4-BE49-F238E27FC236}">
                <a16:creationId xmlns:a16="http://schemas.microsoft.com/office/drawing/2014/main" id="{E1B5D220-346D-4F3B-A35B-00D631224338}"/>
              </a:ext>
            </a:extLst>
          </p:cNvPr>
          <p:cNvPicPr>
            <a:picLocks noChangeAspect="1"/>
          </p:cNvPicPr>
          <p:nvPr/>
        </p:nvPicPr>
        <p:blipFill>
          <a:blip r:embed="rId5"/>
          <a:stretch>
            <a:fillRect/>
          </a:stretch>
        </p:blipFill>
        <p:spPr>
          <a:xfrm>
            <a:off x="304521" y="3452940"/>
            <a:ext cx="3920721" cy="1111439"/>
          </a:xfrm>
          <a:prstGeom prst="rect">
            <a:avLst/>
          </a:prstGeom>
        </p:spPr>
      </p:pic>
      <p:pic>
        <p:nvPicPr>
          <p:cNvPr id="7" name="Picture 6">
            <a:extLst>
              <a:ext uri="{FF2B5EF4-FFF2-40B4-BE49-F238E27FC236}">
                <a16:creationId xmlns:a16="http://schemas.microsoft.com/office/drawing/2014/main" id="{ECA8AC52-B323-4707-B91C-7C0E77DCC25E}"/>
              </a:ext>
            </a:extLst>
          </p:cNvPr>
          <p:cNvPicPr>
            <a:picLocks noChangeAspect="1"/>
          </p:cNvPicPr>
          <p:nvPr/>
        </p:nvPicPr>
        <p:blipFill>
          <a:blip r:embed="rId6"/>
          <a:stretch>
            <a:fillRect/>
          </a:stretch>
        </p:blipFill>
        <p:spPr>
          <a:xfrm>
            <a:off x="2038350" y="1959087"/>
            <a:ext cx="2197842" cy="1226007"/>
          </a:xfrm>
          <a:prstGeom prst="rect">
            <a:avLst/>
          </a:prstGeom>
        </p:spPr>
      </p:pic>
      <p:pic>
        <p:nvPicPr>
          <p:cNvPr id="1026" name="Picture 2" descr="https://docs.microsoft.com/en-us/xamarin/xamarin-forms/platform/android/tabbedpage-toolbar-placement-color-images/tabbedpage-toolbar-placement.png">
            <a:extLst>
              <a:ext uri="{FF2B5EF4-FFF2-40B4-BE49-F238E27FC236}">
                <a16:creationId xmlns:a16="http://schemas.microsoft.com/office/drawing/2014/main" id="{D30F9BAF-8307-4922-89BD-1695AD0421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030" y="4922520"/>
            <a:ext cx="3259530" cy="148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1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Messaging Center</a:t>
            </a:r>
          </a:p>
        </p:txBody>
      </p:sp>
      <p:pic>
        <p:nvPicPr>
          <p:cNvPr id="3" name="Picture 2"/>
          <p:cNvPicPr>
            <a:picLocks noChangeAspect="1"/>
          </p:cNvPicPr>
          <p:nvPr/>
        </p:nvPicPr>
        <p:blipFill>
          <a:blip r:embed="rId3"/>
          <a:stretch>
            <a:fillRect/>
          </a:stretch>
        </p:blipFill>
        <p:spPr>
          <a:xfrm>
            <a:off x="2404637" y="1603330"/>
            <a:ext cx="6468842" cy="1229080"/>
          </a:xfrm>
          <a:prstGeom prst="rect">
            <a:avLst/>
          </a:prstGeom>
        </p:spPr>
      </p:pic>
      <p:sp>
        <p:nvSpPr>
          <p:cNvPr id="4" name="Rectangle 3"/>
          <p:cNvSpPr/>
          <p:nvPr/>
        </p:nvSpPr>
        <p:spPr>
          <a:xfrm>
            <a:off x="2240930" y="3221419"/>
            <a:ext cx="7482933" cy="2308324"/>
          </a:xfrm>
          <a:prstGeom prst="rect">
            <a:avLst/>
          </a:prstGeom>
        </p:spPr>
        <p:txBody>
          <a:bodyPr wrap="square">
            <a:spAutoFit/>
          </a:bodyPr>
          <a:lstStyle/>
          <a:p>
            <a:pPr marL="171450" indent="-171450">
              <a:buFont typeface="Wingdings" charset="2"/>
              <a:buChar char="§"/>
            </a:pPr>
            <a:r>
              <a:rPr lang="en-US" sz="1600">
                <a:solidFill>
                  <a:srgbClr val="595959"/>
                </a:solidFill>
                <a:latin typeface="Helvetica Light"/>
                <a:cs typeface="Helvetica Light"/>
              </a:rPr>
              <a:t>Master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pic>
        <p:nvPicPr>
          <p:cNvPr id="5" name="Picture 4"/>
          <p:cNvPicPr>
            <a:picLocks noChangeAspect="1"/>
          </p:cNvPicPr>
          <p:nvPr/>
        </p:nvPicPr>
        <p:blipFill>
          <a:blip r:embed="rId4"/>
          <a:stretch>
            <a:fillRect/>
          </a:stretch>
        </p:blipFill>
        <p:spPr>
          <a:xfrm>
            <a:off x="2784673" y="3736303"/>
            <a:ext cx="6436136" cy="148026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2784673" y="5979119"/>
            <a:ext cx="3728520" cy="354774"/>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08540396-D366-43BC-8FB7-0AE38B916664}"/>
              </a:ext>
            </a:extLst>
          </p:cNvPr>
          <p:cNvSpPr/>
          <p:nvPr/>
        </p:nvSpPr>
        <p:spPr>
          <a:xfrm>
            <a:off x="2261274" y="5254670"/>
            <a:ext cx="7482933" cy="1077218"/>
          </a:xfrm>
          <a:prstGeom prst="rect">
            <a:avLst/>
          </a:prstGeom>
        </p:spPr>
        <p:txBody>
          <a:bodyPr wrap="square">
            <a:spAutoFit/>
          </a:bodyPr>
          <a:lstStyle/>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r>
              <a:rPr lang="en-US" sz="1600">
                <a:solidFill>
                  <a:srgbClr val="595959"/>
                </a:solidFill>
                <a:latin typeface="Helvetica Light"/>
                <a:cs typeface="Helvetica Light"/>
              </a:rPr>
              <a:t>Detail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spTree>
    <p:extLst>
      <p:ext uri="{BB962C8B-B14F-4D97-AF65-F5344CB8AC3E}">
        <p14:creationId xmlns:p14="http://schemas.microsoft.com/office/powerpoint/2010/main" val="412302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Access Native Features Easily</a:t>
            </a:r>
          </a:p>
        </p:txBody>
      </p:sp>
      <p:sp>
        <p:nvSpPr>
          <p:cNvPr id="2" name="Title 1"/>
          <p:cNvSpPr>
            <a:spLocks noGrp="1"/>
          </p:cNvSpPr>
          <p:nvPr>
            <p:ph type="title"/>
          </p:nvPr>
        </p:nvSpPr>
        <p:spPr/>
        <p:txBody>
          <a:bodyPr/>
          <a:lstStyle/>
          <a:p>
            <a:r>
              <a:rPr lang="en-US"/>
              <a:t>Dependency Service</a:t>
            </a:r>
          </a:p>
        </p:txBody>
      </p:sp>
      <p:pic>
        <p:nvPicPr>
          <p:cNvPr id="1026" name="Picture 2" descr="https://developer.xamarin.com/guides/xamarin-forms/application-fundamentals/dependency-service/introduction/Images/overview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4718" y="2577558"/>
            <a:ext cx="7801042" cy="428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8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9D6"/>
        </a:solid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dirty="0">
                <a:solidFill>
                  <a:schemeClr val="bg1"/>
                </a:solidFill>
              </a:rPr>
              <a:t>Thank you</a:t>
            </a:r>
            <a:endParaRPr lang="en-US" sz="7645" spc="0" dirty="0">
              <a:solidFill>
                <a:srgbClr val="404040"/>
              </a:solidFill>
            </a:endParaRPr>
          </a:p>
          <a:p>
            <a:pPr algn="ctr" defTabSz="914281">
              <a:lnSpc>
                <a:spcPct val="60000"/>
              </a:lnSpc>
              <a:buClr>
                <a:srgbClr val="FFFFFF"/>
              </a:buClr>
              <a:buSzPct val="90000"/>
            </a:pPr>
            <a:endParaRPr lang="en-US" sz="7645" spc="0" dirty="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dirty="0">
                <a:solidFill>
                  <a:schemeClr val="bg1"/>
                </a:solidFill>
                <a:cs typeface="Arial"/>
              </a:rPr>
              <a:t>Sivaram ganesan</a:t>
            </a:r>
          </a:p>
          <a:p>
            <a:pPr defTabSz="914314"/>
            <a:r>
              <a:rPr lang="en-US" sz="1961" kern="0" dirty="0">
                <a:solidFill>
                  <a:schemeClr val="bg1"/>
                </a:solidFill>
                <a:latin typeface="Segoe UI Light"/>
                <a:cs typeface="Arial"/>
              </a:rPr>
              <a:t>Technology analyst, Infosys</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9"/>
            <a:ext cx="9540280" cy="445443"/>
            <a:chOff x="1735137" y="5935662"/>
            <a:chExt cx="9732963" cy="454440"/>
          </a:xfrm>
        </p:grpSpPr>
        <p:sp>
          <p:nvSpPr>
            <p:cNvPr id="10" name="TextBox 9"/>
            <p:cNvSpPr txBox="1"/>
            <p:nvPr/>
          </p:nvSpPr>
          <p:spPr>
            <a:xfrm>
              <a:off x="1735137" y="5935662"/>
              <a:ext cx="3471079" cy="454440"/>
            </a:xfrm>
            <a:prstGeom prst="rect">
              <a:avLst/>
            </a:prstGeom>
            <a:noFill/>
          </p:spPr>
          <p:txBody>
            <a:bodyPr wrap="square" rtlCol="0">
              <a:spAutoFit/>
            </a:bodyPr>
            <a:lstStyle/>
            <a:p>
              <a:pPr defTabSz="914314">
                <a:lnSpc>
                  <a:spcPct val="130000"/>
                </a:lnSpc>
              </a:pPr>
              <a:r>
                <a:rPr lang="en-US" sz="1765" kern="0" dirty="0">
                  <a:solidFill>
                    <a:schemeClr val="bg1"/>
                  </a:solidFill>
                  <a:latin typeface="Segoe UI Light"/>
                  <a:cs typeface="Arial"/>
                </a:rPr>
                <a:t>Ganesan.Sivaram@gmail.com</a:t>
              </a:r>
            </a:p>
          </p:txBody>
        </p:sp>
        <p:sp>
          <p:nvSpPr>
            <p:cNvPr id="11" name="TextBox 10"/>
            <p:cNvSpPr txBox="1"/>
            <p:nvPr/>
          </p:nvSpPr>
          <p:spPr>
            <a:xfrm>
              <a:off x="5833269" y="5935662"/>
              <a:ext cx="3145632" cy="454440"/>
            </a:xfrm>
            <a:prstGeom prst="rect">
              <a:avLst/>
            </a:prstGeom>
            <a:noFill/>
          </p:spPr>
          <p:txBody>
            <a:bodyPr wrap="square" rtlCol="0">
              <a:spAutoFit/>
            </a:bodyPr>
            <a:lstStyle/>
            <a:p>
              <a:pPr algn="ctr" defTabSz="914314">
                <a:lnSpc>
                  <a:spcPct val="130000"/>
                </a:lnSpc>
              </a:pPr>
              <a:r>
                <a:rPr lang="en-US" sz="1765" kern="0" dirty="0">
                  <a:solidFill>
                    <a:schemeClr val="bg1"/>
                  </a:solidFill>
                  <a:latin typeface="Segoe UI Light"/>
                  <a:cs typeface="Arial"/>
                </a:rPr>
                <a:t>https://xmonkeys360.com/</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dirty="0">
                  <a:solidFill>
                    <a:schemeClr val="bg1"/>
                  </a:solidFill>
                  <a:latin typeface="Segoe UI Light"/>
                  <a:cs typeface="Arial"/>
                </a:rPr>
                <a:t>@xamarinmonkeys</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dirty="0"/>
              <a:t>What is Xamarin?</a:t>
            </a:r>
          </a:p>
        </p:txBody>
      </p:sp>
    </p:spTree>
    <p:extLst>
      <p:ext uri="{BB962C8B-B14F-4D97-AF65-F5344CB8AC3E}">
        <p14:creationId xmlns:p14="http://schemas.microsoft.com/office/powerpoint/2010/main" val="13764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app platform</a:t>
            </a:r>
          </a:p>
          <a:p>
            <a:pPr algn="ctr"/>
            <a:r>
              <a:rPr lang="en-US" sz="3600" dirty="0">
                <a:solidFill>
                  <a:srgbClr val="512BD4"/>
                </a:solidFill>
                <a:latin typeface="+mj-lt"/>
                <a:ea typeface="Segoe UI Symbol" panose="020B0502040204020203" pitchFamily="34" charset="0"/>
              </a:rPr>
              <a:t>from Microsoft for </a:t>
            </a:r>
          </a:p>
          <a:p>
            <a:pPr algn="ctr"/>
            <a:r>
              <a:rPr lang="en-US" sz="3600" dirty="0">
                <a:solidFill>
                  <a:srgbClr val="512BD4"/>
                </a:solidFill>
                <a:latin typeface="+mj-lt"/>
                <a:ea typeface="Segoe UI Symbol" panose="020B0502040204020203" pitchFamily="34" charset="0"/>
              </a:rPr>
              <a:t>building </a:t>
            </a:r>
            <a:r>
              <a:rPr lang="en-US" sz="4800" b="1" dirty="0">
                <a:solidFill>
                  <a:srgbClr val="512BD4"/>
                </a:solidFill>
                <a:latin typeface="+mj-lt"/>
                <a:ea typeface="Segoe UI Symbol" panose="020B0502040204020203" pitchFamily="34" charset="0"/>
              </a:rPr>
              <a:t>modern &amp; performant</a:t>
            </a:r>
            <a:endParaRPr lang="en-US" sz="3600" b="1" dirty="0">
              <a:solidFill>
                <a:srgbClr val="512BD4"/>
              </a:solidFill>
              <a:latin typeface="+mj-lt"/>
              <a:ea typeface="Segoe UI Symbol" panose="020B0502040204020203" pitchFamily="34" charset="0"/>
            </a:endParaRPr>
          </a:p>
          <a:p>
            <a:pPr algn="ctr"/>
            <a:r>
              <a:rPr lang="en-US" sz="4800" b="1" dirty="0">
                <a:solidFill>
                  <a:srgbClr val="512BD4"/>
                </a:solidFill>
                <a:latin typeface="+mj-lt"/>
                <a:ea typeface="Segoe UI Symbol" panose="020B0502040204020203" pitchFamily="34" charset="0"/>
              </a:rPr>
              <a:t>iOS, Android, macOS, </a:t>
            </a:r>
          </a:p>
          <a:p>
            <a:pPr algn="ctr"/>
            <a:r>
              <a:rPr lang="en-US" sz="4800" b="1" dirty="0" err="1">
                <a:solidFill>
                  <a:srgbClr val="512BD4"/>
                </a:solidFill>
                <a:latin typeface="+mj-lt"/>
                <a:ea typeface="Segoe UI Symbol" panose="020B0502040204020203" pitchFamily="34" charset="0"/>
              </a:rPr>
              <a:t>watchOS</a:t>
            </a:r>
            <a:r>
              <a:rPr lang="en-US" sz="4800" b="1" dirty="0">
                <a:solidFill>
                  <a:srgbClr val="512BD4"/>
                </a:solidFill>
                <a:latin typeface="+mj-lt"/>
                <a:ea typeface="Segoe UI Symbol" panose="020B0502040204020203" pitchFamily="34" charset="0"/>
              </a:rPr>
              <a:t>, &amp; </a:t>
            </a:r>
            <a:r>
              <a:rPr lang="en-US" sz="4800" b="1" dirty="0" err="1">
                <a:solidFill>
                  <a:srgbClr val="512BD4"/>
                </a:solidFill>
                <a:latin typeface="+mj-lt"/>
                <a:ea typeface="Segoe UI Symbol" panose="020B0502040204020203" pitchFamily="34" charset="0"/>
              </a:rPr>
              <a:t>tvOS</a:t>
            </a:r>
            <a:r>
              <a:rPr lang="en-US" sz="4800" b="1" dirty="0">
                <a:solidFill>
                  <a:srgbClr val="512BD4"/>
                </a:solidFill>
                <a:latin typeface="+mj-lt"/>
                <a:ea typeface="Segoe UI Symbol" panose="020B0502040204020203" pitchFamily="34" charset="0"/>
              </a:rPr>
              <a:t> apps </a:t>
            </a:r>
            <a:r>
              <a:rPr lang="en-US" sz="3600" dirty="0">
                <a:solidFill>
                  <a:srgbClr val="512BD4"/>
                </a:solidFill>
                <a:latin typeface="+mj-lt"/>
                <a:ea typeface="Segoe UI Symbol"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1162178"/>
          </a:xfrm>
        </p:spPr>
        <p:txBody>
          <a:bodyPr/>
          <a:lstStyle/>
          <a:p>
            <a:r>
              <a:rPr lang="en-US" dirty="0"/>
              <a:t>Advantages of Xamarin</a:t>
            </a:r>
          </a:p>
        </p:txBody>
      </p:sp>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5373651"/>
          </a:xfrm>
        </p:spPr>
        <p:txBody>
          <a:bodyPr/>
          <a:lstStyle/>
          <a:p>
            <a:r>
              <a:rPr lang="en-US" dirty="0"/>
              <a:t>Access to C# - NET API</a:t>
            </a:r>
          </a:p>
          <a:p>
            <a:r>
              <a:rPr lang="en-US" dirty="0"/>
              <a:t>Shared code base – about 90%</a:t>
            </a:r>
          </a:p>
          <a:p>
            <a:r>
              <a:rPr lang="en-US" dirty="0"/>
              <a:t>Native API Access</a:t>
            </a:r>
          </a:p>
          <a:p>
            <a:r>
              <a:rPr lang="en-US" dirty="0"/>
              <a:t>Less maintenance</a:t>
            </a:r>
          </a:p>
          <a:p>
            <a:r>
              <a:rPr lang="en-US" dirty="0"/>
              <a:t>Time/Cost </a:t>
            </a:r>
          </a:p>
          <a:p>
            <a:r>
              <a:rPr lang="en-US" dirty="0"/>
              <a:t>Supports MVVM</a:t>
            </a:r>
          </a:p>
          <a:p>
            <a:r>
              <a:rPr lang="en-US" dirty="0"/>
              <a:t>High performance</a:t>
            </a:r>
          </a:p>
          <a:p>
            <a:r>
              <a:rPr lang="en-US" dirty="0"/>
              <a:t>WORA – Write once run anywhere</a:t>
            </a:r>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b="1" dirty="0"/>
              <a:t>Features</a:t>
            </a:r>
          </a:p>
        </p:txBody>
      </p:sp>
    </p:spTree>
    <p:extLst>
      <p:ext uri="{BB962C8B-B14F-4D97-AF65-F5344CB8AC3E}">
        <p14:creationId xmlns:p14="http://schemas.microsoft.com/office/powerpoint/2010/main" val="4213199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3117200"/>
          </a:xfrm>
        </p:spPr>
        <p:txBody>
          <a:bodyPr/>
          <a:lstStyle/>
          <a:p>
            <a:r>
              <a:rPr lang="en-US" dirty="0"/>
              <a:t>Approaches of building Application using Xamarin</a:t>
            </a:r>
          </a:p>
        </p:txBody>
      </p:sp>
    </p:spTree>
    <p:extLst>
      <p:ext uri="{BB962C8B-B14F-4D97-AF65-F5344CB8AC3E}">
        <p14:creationId xmlns:p14="http://schemas.microsoft.com/office/powerpoint/2010/main" val="360006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1" y="5167626"/>
            <a:ext cx="4502496" cy="969240"/>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17" y="5167625"/>
            <a:ext cx="4493937" cy="984746"/>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FA44-07C4-42F1-A5AE-EC4D7AABE0CC}"/>
              </a:ext>
            </a:extLst>
          </p:cNvPr>
          <p:cNvSpPr>
            <a:spLocks noGrp="1"/>
          </p:cNvSpPr>
          <p:nvPr>
            <p:ph type="title"/>
          </p:nvPr>
        </p:nvSpPr>
        <p:spPr>
          <a:xfrm>
            <a:off x="1169120" y="1401676"/>
            <a:ext cx="10010687" cy="1846659"/>
          </a:xfrm>
        </p:spPr>
        <p:txBody>
          <a:bodyPr/>
          <a:lstStyle/>
          <a:p>
            <a:r>
              <a:rPr lang="en-US" dirty="0"/>
              <a:t>Visual studio : IDE used for  </a:t>
            </a:r>
            <a:br>
              <a:rPr lang="en-US" dirty="0"/>
            </a:br>
            <a:r>
              <a:rPr lang="en-US" dirty="0"/>
              <a:t>Xamarin Development </a:t>
            </a:r>
          </a:p>
        </p:txBody>
      </p:sp>
    </p:spTree>
    <p:extLst>
      <p:ext uri="{BB962C8B-B14F-4D97-AF65-F5344CB8AC3E}">
        <p14:creationId xmlns:p14="http://schemas.microsoft.com/office/powerpoint/2010/main" val="125529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705</Words>
  <Application>Microsoft Office PowerPoint</Application>
  <PresentationFormat>Widescreen</PresentationFormat>
  <Paragraphs>193</Paragraphs>
  <Slides>25</Slides>
  <Notes>21</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25</vt:i4>
      </vt:variant>
    </vt:vector>
  </HeadingPairs>
  <TitlesOfParts>
    <vt:vector size="40" baseType="lpstr">
      <vt:lpstr>.AppleSystemUIFont</vt:lpstr>
      <vt:lpstr>Arial</vt:lpstr>
      <vt:lpstr>Calibri</vt:lpstr>
      <vt:lpstr>Consolas</vt:lpstr>
      <vt:lpstr>Helvetica Light</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Xamarin</vt:lpstr>
      <vt:lpstr>Agenda</vt:lpstr>
      <vt:lpstr>What is Xamarin?</vt:lpstr>
      <vt:lpstr>PowerPoint Presentation</vt:lpstr>
      <vt:lpstr>Advantages of Xamarin</vt:lpstr>
      <vt:lpstr>Features</vt:lpstr>
      <vt:lpstr>Approaches of building Application using Xamarin</vt:lpstr>
      <vt:lpstr>Xamarin + Xamarin.Forms</vt:lpstr>
      <vt:lpstr>Visual studio : IDE used for   Xamarin Development </vt:lpstr>
      <vt:lpstr>Visual Studio 2019</vt:lpstr>
      <vt:lpstr>PowerPoint Presentation</vt:lpstr>
      <vt:lpstr>PowerPoint Presentation</vt:lpstr>
      <vt:lpstr>Xamarin.Forms Previewer</vt:lpstr>
      <vt:lpstr>Visual Studio iOS Simulator Remoting</vt:lpstr>
      <vt:lpstr>Xamarin Profiler</vt:lpstr>
      <vt:lpstr>IntelliCode Support for C# &amp; XAML</vt:lpstr>
      <vt:lpstr>Xamarin.Forms Overview</vt:lpstr>
      <vt:lpstr>What’s included</vt:lpstr>
      <vt:lpstr>Pages</vt:lpstr>
      <vt:lpstr>Layouts</vt:lpstr>
      <vt:lpstr>Controls</vt:lpstr>
      <vt:lpstr>Platform Specifics</vt:lpstr>
      <vt:lpstr>Messaging Center</vt:lpstr>
      <vt:lpstr>Dependency Service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
  <cp:keywords>Xamarin</cp:keywords>
  <cp:lastModifiedBy/>
  <cp:revision>3</cp:revision>
  <dcterms:created xsi:type="dcterms:W3CDTF">2019-04-01T17:57:29Z</dcterms:created>
  <dcterms:modified xsi:type="dcterms:W3CDTF">2019-08-09T06:42:39Z</dcterms:modified>
  <cp:category>Development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4b3411-284d-4d31-bd4f-bc13ef7f1fd6_Enabled">
    <vt:lpwstr>True</vt:lpwstr>
  </property>
  <property fmtid="{D5CDD505-2E9C-101B-9397-08002B2CF9AE}" pid="3" name="MSIP_Label_be4b3411-284d-4d31-bd4f-bc13ef7f1fd6_SiteId">
    <vt:lpwstr>63ce7d59-2f3e-42cd-a8cc-be764cff5eb6</vt:lpwstr>
  </property>
  <property fmtid="{D5CDD505-2E9C-101B-9397-08002B2CF9AE}" pid="4" name="MSIP_Label_be4b3411-284d-4d31-bd4f-bc13ef7f1fd6_Owner">
    <vt:lpwstr>sivaram.ganesan@ad.infosys.com</vt:lpwstr>
  </property>
  <property fmtid="{D5CDD505-2E9C-101B-9397-08002B2CF9AE}" pid="5" name="MSIP_Label_be4b3411-284d-4d31-bd4f-bc13ef7f1fd6_SetDate">
    <vt:lpwstr>2019-07-23T12:33:33.1298772Z</vt:lpwstr>
  </property>
  <property fmtid="{D5CDD505-2E9C-101B-9397-08002B2CF9AE}" pid="6" name="MSIP_Label_be4b3411-284d-4d31-bd4f-bc13ef7f1fd6_Name">
    <vt:lpwstr>Internal</vt:lpwstr>
  </property>
  <property fmtid="{D5CDD505-2E9C-101B-9397-08002B2CF9AE}" pid="7" name="MSIP_Label_be4b3411-284d-4d31-bd4f-bc13ef7f1fd6_Application">
    <vt:lpwstr>Microsoft Azure Information Protection</vt:lpwstr>
  </property>
  <property fmtid="{D5CDD505-2E9C-101B-9397-08002B2CF9AE}" pid="8" name="MSIP_Label_be4b3411-284d-4d31-bd4f-bc13ef7f1fd6_ActionId">
    <vt:lpwstr>6ac43b22-449b-4598-9892-f559d753510e</vt:lpwstr>
  </property>
  <property fmtid="{D5CDD505-2E9C-101B-9397-08002B2CF9AE}" pid="9" name="MSIP_Label_be4b3411-284d-4d31-bd4f-bc13ef7f1fd6_Extended_MSFT_Method">
    <vt:lpwstr>Automatic</vt:lpwstr>
  </property>
  <property fmtid="{D5CDD505-2E9C-101B-9397-08002B2CF9AE}" pid="10" name="MSIP_Label_a0819fa7-4367-4500-ba88-dd630d977609_Enabled">
    <vt:lpwstr>True</vt:lpwstr>
  </property>
  <property fmtid="{D5CDD505-2E9C-101B-9397-08002B2CF9AE}" pid="11" name="MSIP_Label_a0819fa7-4367-4500-ba88-dd630d977609_SiteId">
    <vt:lpwstr>63ce7d59-2f3e-42cd-a8cc-be764cff5eb6</vt:lpwstr>
  </property>
  <property fmtid="{D5CDD505-2E9C-101B-9397-08002B2CF9AE}" pid="12" name="MSIP_Label_a0819fa7-4367-4500-ba88-dd630d977609_Owner">
    <vt:lpwstr>sivaram.ganesan@ad.infosys.com</vt:lpwstr>
  </property>
  <property fmtid="{D5CDD505-2E9C-101B-9397-08002B2CF9AE}" pid="13" name="MSIP_Label_a0819fa7-4367-4500-ba88-dd630d977609_SetDate">
    <vt:lpwstr>2019-07-23T12:33:33.1298772Z</vt:lpwstr>
  </property>
  <property fmtid="{D5CDD505-2E9C-101B-9397-08002B2CF9AE}" pid="14" name="MSIP_Label_a0819fa7-4367-4500-ba88-dd630d977609_Name">
    <vt:lpwstr>Companywide usage</vt:lpwstr>
  </property>
  <property fmtid="{D5CDD505-2E9C-101B-9397-08002B2CF9AE}" pid="15" name="MSIP_Label_a0819fa7-4367-4500-ba88-dd630d977609_Application">
    <vt:lpwstr>Microsoft Azure Information Protection</vt:lpwstr>
  </property>
  <property fmtid="{D5CDD505-2E9C-101B-9397-08002B2CF9AE}" pid="16" name="MSIP_Label_a0819fa7-4367-4500-ba88-dd630d977609_ActionId">
    <vt:lpwstr>6ac43b22-449b-4598-9892-f559d753510e</vt:lpwstr>
  </property>
  <property fmtid="{D5CDD505-2E9C-101B-9397-08002B2CF9AE}" pid="17" name="MSIP_Label_a0819fa7-4367-4500-ba88-dd630d977609_Parent">
    <vt:lpwstr>be4b3411-284d-4d31-bd4f-bc13ef7f1fd6</vt:lpwstr>
  </property>
  <property fmtid="{D5CDD505-2E9C-101B-9397-08002B2CF9AE}" pid="18" name="MSIP_Label_a0819fa7-4367-4500-ba88-dd630d977609_Extended_MSFT_Method">
    <vt:lpwstr>Automatic</vt:lpwstr>
  </property>
  <property fmtid="{D5CDD505-2E9C-101B-9397-08002B2CF9AE}" pid="19" name="Sensitivity">
    <vt:lpwstr>Internal Companywide usage</vt:lpwstr>
  </property>
</Properties>
</file>